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sldIdLst>
    <p:sldId id="272" r:id="rId5"/>
    <p:sldId id="258" r:id="rId6"/>
    <p:sldId id="266" r:id="rId7"/>
    <p:sldId id="26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3CACC-B606-4417-B434-FABF35EB6999}" v="6" dt="2022-03-30T07:39:25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6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0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0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28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6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1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0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038DF0-BFF6-4B40-B3E3-28CA3D7D059C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5665C61-E990-4A16-979F-B5AEBC15BD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485C-767E-4A0F-915F-699541D75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Sollicitatie</a:t>
            </a:r>
            <a:r>
              <a:rPr lang="en-US" dirty="0"/>
              <a:t> video </a:t>
            </a:r>
            <a:r>
              <a:rPr lang="en-US" dirty="0" err="1"/>
              <a:t>opdracht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C5BC3-8AD6-4AC1-A622-2029F6554D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C2C7-DAD0-4ABF-BD18-E84CD2844F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0438" y="266700"/>
            <a:ext cx="3760510" cy="205994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3600" dirty="0">
                <a:solidFill>
                  <a:srgbClr val="FF0000"/>
                </a:solidFill>
              </a:rPr>
              <a:t> Mogelijkheden voor beoordelen: Repetitie pitch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E400F7-B12F-4F13-B43C-F4E5F89635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34163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0C277E8-84A9-4129-8A5E-EB519ABA6F33}"/>
              </a:ext>
            </a:extLst>
          </p:cNvPr>
          <p:cNvSpPr/>
          <p:nvPr/>
        </p:nvSpPr>
        <p:spPr>
          <a:xfrm>
            <a:off x="4571999" y="2636668"/>
            <a:ext cx="3524435" cy="1633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Generale repetitie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60CE1A3-F71B-46B2-8BB2-4A89E6BC5048}"/>
              </a:ext>
            </a:extLst>
          </p:cNvPr>
          <p:cNvCxnSpPr>
            <a:cxnSpLocks/>
          </p:cNvCxnSpPr>
          <p:nvPr/>
        </p:nvCxnSpPr>
        <p:spPr>
          <a:xfrm>
            <a:off x="1970843" y="1509204"/>
            <a:ext cx="3169328" cy="2272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02EA735-8ED6-4CD8-8ADD-E717C92DA47B}"/>
              </a:ext>
            </a:extLst>
          </p:cNvPr>
          <p:cNvSpPr/>
          <p:nvPr/>
        </p:nvSpPr>
        <p:spPr>
          <a:xfrm>
            <a:off x="550416" y="681037"/>
            <a:ext cx="2716567" cy="828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Laatste stap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888B9B45-6300-4065-B2AC-D3AAAD2451C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908700" y="1509204"/>
            <a:ext cx="0" cy="1997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8C7EB664-7A96-4425-B6AE-2B97973CD4A8}"/>
              </a:ext>
            </a:extLst>
          </p:cNvPr>
          <p:cNvSpPr/>
          <p:nvPr/>
        </p:nvSpPr>
        <p:spPr>
          <a:xfrm>
            <a:off x="838200" y="3429000"/>
            <a:ext cx="2544192" cy="8411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Beoordelingsjury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0B4C842-6918-46E0-9F3F-E3B995781319}"/>
              </a:ext>
            </a:extLst>
          </p:cNvPr>
          <p:cNvCxnSpPr/>
          <p:nvPr/>
        </p:nvCxnSpPr>
        <p:spPr>
          <a:xfrm>
            <a:off x="2760955" y="3852909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F560B3B-EAC2-45D6-BECB-3A602C4874E6}"/>
              </a:ext>
            </a:extLst>
          </p:cNvPr>
          <p:cNvCxnSpPr>
            <a:stCxn id="13" idx="4"/>
          </p:cNvCxnSpPr>
          <p:nvPr/>
        </p:nvCxnSpPr>
        <p:spPr>
          <a:xfrm>
            <a:off x="2110296" y="4270159"/>
            <a:ext cx="11467" cy="107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2C98D9C4-AAF8-4E09-8F91-B886E1DD7DAE}"/>
              </a:ext>
            </a:extLst>
          </p:cNvPr>
          <p:cNvSpPr/>
          <p:nvPr/>
        </p:nvSpPr>
        <p:spPr>
          <a:xfrm>
            <a:off x="1132646" y="5221849"/>
            <a:ext cx="1832496" cy="651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Bijv</a:t>
            </a:r>
            <a:r>
              <a:rPr lang="nl-NL" dirty="0"/>
              <a:t>: HRM studenten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0B6780F-9D19-4AC5-AFAB-3C4AF66A5A5C}"/>
              </a:ext>
            </a:extLst>
          </p:cNvPr>
          <p:cNvSpPr/>
          <p:nvPr/>
        </p:nvSpPr>
        <p:spPr>
          <a:xfrm>
            <a:off x="3675355" y="4767309"/>
            <a:ext cx="1464816" cy="651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Docenten</a:t>
            </a:r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FFE9500E-1902-47DB-94AC-C7102FDD2ACA}"/>
              </a:ext>
            </a:extLst>
          </p:cNvPr>
          <p:cNvSpPr/>
          <p:nvPr/>
        </p:nvSpPr>
        <p:spPr>
          <a:xfrm>
            <a:off x="8131946" y="3429000"/>
            <a:ext cx="1669002" cy="423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7871E609-C33B-4751-977B-B3EA161FBD43}"/>
              </a:ext>
            </a:extLst>
          </p:cNvPr>
          <p:cNvSpPr/>
          <p:nvPr/>
        </p:nvSpPr>
        <p:spPr>
          <a:xfrm>
            <a:off x="9880847" y="3302493"/>
            <a:ext cx="2112145" cy="103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Beste 3 groepen </a:t>
            </a:r>
          </a:p>
        </p:txBody>
      </p:sp>
      <p:sp>
        <p:nvSpPr>
          <p:cNvPr id="25" name="Pijl: omlaag 24">
            <a:extLst>
              <a:ext uri="{FF2B5EF4-FFF2-40B4-BE49-F238E27FC236}">
                <a16:creationId xmlns:a16="http://schemas.microsoft.com/office/drawing/2014/main" id="{285F5EAC-0353-4AF2-B14B-714E35C0732B}"/>
              </a:ext>
            </a:extLst>
          </p:cNvPr>
          <p:cNvSpPr/>
          <p:nvPr/>
        </p:nvSpPr>
        <p:spPr>
          <a:xfrm>
            <a:off x="9561250" y="4334847"/>
            <a:ext cx="1003177" cy="8870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084CAA4C-BD45-49E0-BF21-8E47497B9A23}"/>
              </a:ext>
            </a:extLst>
          </p:cNvPr>
          <p:cNvSpPr/>
          <p:nvPr/>
        </p:nvSpPr>
        <p:spPr>
          <a:xfrm>
            <a:off x="7910004" y="5703787"/>
            <a:ext cx="2171700" cy="107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Main</a:t>
            </a:r>
            <a:r>
              <a:rPr lang="nl-NL" dirty="0"/>
              <a:t> event met bedrijf</a:t>
            </a:r>
          </a:p>
        </p:txBody>
      </p:sp>
    </p:spTree>
    <p:extLst>
      <p:ext uri="{BB962C8B-B14F-4D97-AF65-F5344CB8AC3E}">
        <p14:creationId xmlns:p14="http://schemas.microsoft.com/office/powerpoint/2010/main" val="296213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A4CD-9634-4C85-B6C8-42128B19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Event: Take me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3B97-D483-4DE8-A6AA-9314D130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039"/>
            <a:ext cx="4914900" cy="3443923"/>
          </a:xfrm>
        </p:spPr>
        <p:txBody>
          <a:bodyPr/>
          <a:lstStyle/>
          <a:p>
            <a:r>
              <a:rPr lang="en-US" dirty="0" err="1"/>
              <a:t>Gebruik</a:t>
            </a:r>
            <a:r>
              <a:rPr lang="en-US" dirty="0"/>
              <a:t> Mentimeter.com</a:t>
            </a:r>
          </a:p>
          <a:p>
            <a:pPr lvl="1"/>
            <a:r>
              <a:rPr lang="en-US" dirty="0" err="1"/>
              <a:t>Nieuwe</a:t>
            </a:r>
            <a:r>
              <a:rPr lang="en-US" dirty="0"/>
              <a:t> presentative </a:t>
            </a:r>
            <a:r>
              <a:rPr lang="en-US" dirty="0" err="1"/>
              <a:t>aanmaken</a:t>
            </a:r>
            <a:endParaRPr lang="en-US" dirty="0"/>
          </a:p>
          <a:p>
            <a:pPr lvl="1"/>
            <a:r>
              <a:rPr lang="en-US" dirty="0"/>
              <a:t>Elk student = 1 slide (</a:t>
            </a:r>
            <a:r>
              <a:rPr lang="en-US" dirty="0" err="1"/>
              <a:t>selecteer</a:t>
            </a:r>
            <a:r>
              <a:rPr lang="en-US" dirty="0"/>
              <a:t> de </a:t>
            </a:r>
            <a:r>
              <a:rPr lang="en-US" dirty="0" err="1"/>
              <a:t>duimen</a:t>
            </a:r>
            <a:r>
              <a:rPr lang="en-US" dirty="0"/>
              <a:t> om </a:t>
            </a:r>
            <a:r>
              <a:rPr lang="en-US" dirty="0" err="1"/>
              <a:t>hoog</a:t>
            </a:r>
            <a:r>
              <a:rPr lang="en-US" dirty="0"/>
              <a:t>/</a:t>
            </a:r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hartje</a:t>
            </a:r>
            <a:endParaRPr lang="en-US" dirty="0"/>
          </a:p>
          <a:p>
            <a:pPr lvl="1"/>
            <a:r>
              <a:rPr lang="en-US" dirty="0" err="1"/>
              <a:t>Mogelijkheid</a:t>
            </a:r>
            <a:r>
              <a:rPr lang="en-US" dirty="0"/>
              <a:t> = Rank the student of score the student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Assessoren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het </a:t>
            </a:r>
            <a:r>
              <a:rPr lang="en-US" dirty="0" err="1"/>
              <a:t>bedrijf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eigen </a:t>
            </a:r>
            <a:r>
              <a:rPr lang="en-US" dirty="0" err="1"/>
              <a:t>lijstje</a:t>
            </a: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DF6B65-CB10-484D-A671-50809FF9F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386124"/>
              </p:ext>
            </p:extLst>
          </p:nvPr>
        </p:nvGraphicFramePr>
        <p:xfrm>
          <a:off x="5988932" y="2733039"/>
          <a:ext cx="2563604" cy="144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2192000" imgH="6858000" progId="AcroExch.Document.DC">
                  <p:embed/>
                </p:oleObj>
              </mc:Choice>
              <mc:Fallback>
                <p:oleObj name="Acrobat Document" r:id="rId2" imgW="12192000" imgH="6858000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5DF6B65-CB10-484D-A671-50809FF9F2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8932" y="2733039"/>
                        <a:ext cx="2563604" cy="1442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42186CE-F530-4E49-93B0-0D7748CF9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828373"/>
              </p:ext>
            </p:extLst>
          </p:nvPr>
        </p:nvGraphicFramePr>
        <p:xfrm>
          <a:off x="9214152" y="2733040"/>
          <a:ext cx="2563604" cy="144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12192000" imgH="6858000" progId="AcroExch.Document.DC">
                  <p:embed/>
                </p:oleObj>
              </mc:Choice>
              <mc:Fallback>
                <p:oleObj name="Acrobat Document" r:id="rId4" imgW="12192000" imgH="6858000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42186CE-F530-4E49-93B0-0D7748CF9F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14152" y="2733040"/>
                        <a:ext cx="2563604" cy="144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FE99961-26AC-4B46-A6D9-2032170EB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546635"/>
              </p:ext>
            </p:extLst>
          </p:nvPr>
        </p:nvGraphicFramePr>
        <p:xfrm>
          <a:off x="5988932" y="4735019"/>
          <a:ext cx="2898421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12192000" imgH="6858000" progId="AcroExch.Document.DC">
                  <p:embed/>
                </p:oleObj>
              </mc:Choice>
              <mc:Fallback>
                <p:oleObj name="Acrobat Document" r:id="rId6" imgW="12192000" imgH="6858000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FE99961-26AC-4B46-A6D9-2032170EBC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8932" y="4735019"/>
                        <a:ext cx="2898421" cy="163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3FD522A-9944-4056-B9AC-30410ED2E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398523"/>
              </p:ext>
            </p:extLst>
          </p:nvPr>
        </p:nvGraphicFramePr>
        <p:xfrm>
          <a:off x="9123185" y="4600642"/>
          <a:ext cx="3137314" cy="176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12192000" imgH="6858000" progId="AcroExch.Document.DC">
                  <p:embed/>
                </p:oleObj>
              </mc:Choice>
              <mc:Fallback>
                <p:oleObj name="Acrobat Document" r:id="rId8" imgW="12192000" imgH="6858000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3FD522A-9944-4056-B9AC-30410ED2E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23185" y="4600642"/>
                        <a:ext cx="3137314" cy="1764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64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CE44-53EF-4F85-B1DE-5EBC8359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Voorstel Beoordelingsformulier – in te vullen van Opleiding met hulp van het bedrijf</a:t>
            </a:r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3535EC41-8187-453C-9CEA-2451CFD12F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3019" y="2166938"/>
          <a:ext cx="9525964" cy="3457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4467">
                  <a:extLst>
                    <a:ext uri="{9D8B030D-6E8A-4147-A177-3AD203B41FA5}">
                      <a16:colId xmlns:a16="http://schemas.microsoft.com/office/drawing/2014/main" val="2477741994"/>
                    </a:ext>
                  </a:extLst>
                </a:gridCol>
                <a:gridCol w="2281847">
                  <a:extLst>
                    <a:ext uri="{9D8B030D-6E8A-4147-A177-3AD203B41FA5}">
                      <a16:colId xmlns:a16="http://schemas.microsoft.com/office/drawing/2014/main" val="2052874560"/>
                    </a:ext>
                  </a:extLst>
                </a:gridCol>
                <a:gridCol w="1859569">
                  <a:extLst>
                    <a:ext uri="{9D8B030D-6E8A-4147-A177-3AD203B41FA5}">
                      <a16:colId xmlns:a16="http://schemas.microsoft.com/office/drawing/2014/main" val="2100678692"/>
                    </a:ext>
                  </a:extLst>
                </a:gridCol>
                <a:gridCol w="1643839">
                  <a:extLst>
                    <a:ext uri="{9D8B030D-6E8A-4147-A177-3AD203B41FA5}">
                      <a16:colId xmlns:a16="http://schemas.microsoft.com/office/drawing/2014/main" val="2553604790"/>
                    </a:ext>
                  </a:extLst>
                </a:gridCol>
                <a:gridCol w="1376242">
                  <a:extLst>
                    <a:ext uri="{9D8B030D-6E8A-4147-A177-3AD203B41FA5}">
                      <a16:colId xmlns:a16="http://schemas.microsoft.com/office/drawing/2014/main" val="1437731500"/>
                    </a:ext>
                  </a:extLst>
                </a:gridCol>
              </a:tblGrid>
              <a:tr h="2066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Randvoorwaarden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481146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Minder dan 1 minuut?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Ja, ga door met beoordeling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Nee, beoordeling stopt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673415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Op tijd ingeleverd?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Ja, ga door met beoordeling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Nee, beoordeling stopt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239584"/>
                  </a:ext>
                </a:extLst>
              </a:tr>
              <a:tr h="20662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475279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Beschrijving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Onvoldoende (0)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Voldoende (1)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Goed (2)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4111908400"/>
                  </a:ext>
                </a:extLst>
              </a:tr>
              <a:tr h="20662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BDO Criteria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67455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823214157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Kleding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2989281725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Research BDO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3784004464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Afstemming op bedrijf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2789761572"/>
                  </a:ext>
                </a:extLst>
              </a:tr>
              <a:tr h="206625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Algemeen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562493"/>
                  </a:ext>
                </a:extLst>
              </a:tr>
              <a:tr h="385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Algemene Indruk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Hoe was de algemene indruk van de kandidaat?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1200935819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Nederlands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1581493"/>
                  </a:ext>
                </a:extLst>
              </a:tr>
              <a:tr h="385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Gebruik je stem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Effectief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Monotoon?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1276793351"/>
                  </a:ext>
                </a:extLst>
              </a:tr>
              <a:tr h="2066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Gebruik lichaamstaal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473" marR="68473" marT="0" marB="0"/>
                </a:tc>
                <a:extLst>
                  <a:ext uri="{0D108BD9-81ED-4DB2-BD59-A6C34878D82A}">
                    <a16:rowId xmlns:a16="http://schemas.microsoft.com/office/drawing/2014/main" val="306956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43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E0D4582E-7ACB-43B1-8E5F-6EAE09AD1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05195"/>
              </p:ext>
            </p:extLst>
          </p:nvPr>
        </p:nvGraphicFramePr>
        <p:xfrm>
          <a:off x="1036357" y="700083"/>
          <a:ext cx="7434544" cy="4351346"/>
        </p:xfrm>
        <a:graphic>
          <a:graphicData uri="http://schemas.openxmlformats.org/drawingml/2006/table">
            <a:tbl>
              <a:tblPr/>
              <a:tblGrid>
                <a:gridCol w="464659">
                  <a:extLst>
                    <a:ext uri="{9D8B030D-6E8A-4147-A177-3AD203B41FA5}">
                      <a16:colId xmlns:a16="http://schemas.microsoft.com/office/drawing/2014/main" val="2560604738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3553228656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1140232675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1319925248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2835721826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966347436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1242210608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2879878278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3750063651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2826998772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2680916501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3042990355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2546102485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2500899070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3241881137"/>
                    </a:ext>
                  </a:extLst>
                </a:gridCol>
                <a:gridCol w="464659">
                  <a:extLst>
                    <a:ext uri="{9D8B030D-6E8A-4147-A177-3AD203B41FA5}">
                      <a16:colId xmlns:a16="http://schemas.microsoft.com/office/drawing/2014/main" val="1229683963"/>
                    </a:ext>
                  </a:extLst>
                </a:gridCol>
              </a:tblGrid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01046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7252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46735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51875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79252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8304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96830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40938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27508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11696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7141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3375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05860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23243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3309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0174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1406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17070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66119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23211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56214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26539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87100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20244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3804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99953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67825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17865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43824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08662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027285"/>
                  </a:ext>
                </a:extLst>
              </a:tr>
            </a:tbl>
          </a:graphicData>
        </a:graphic>
      </p:graphicFrame>
      <p:sp>
        <p:nvSpPr>
          <p:cNvPr id="40" name="Flowchart: Terminator 39">
            <a:extLst>
              <a:ext uri="{FF2B5EF4-FFF2-40B4-BE49-F238E27FC236}">
                <a16:creationId xmlns:a16="http://schemas.microsoft.com/office/drawing/2014/main" id="{707F1241-E39B-49EB-A886-7B5D676E1893}"/>
              </a:ext>
            </a:extLst>
          </p:cNvPr>
          <p:cNvSpPr/>
          <p:nvPr/>
        </p:nvSpPr>
        <p:spPr>
          <a:xfrm>
            <a:off x="6184900" y="624681"/>
            <a:ext cx="1771650" cy="615950"/>
          </a:xfrm>
          <a:prstGeom prst="flowChartTerminator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1000">
                <a:schemeClr val="bg1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eaLnBrk="1" latinLnBrk="0" hangingPunct="1"/>
            <a:r>
              <a:rPr lang="en-US" sz="11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TED Talk/ Guest speaker</a:t>
            </a:r>
            <a:endParaRPr lang="en-US">
              <a:effectLst/>
            </a:endParaRPr>
          </a:p>
          <a:p>
            <a:pPr rtl="0" eaLnBrk="1" latinLnBrk="0" hangingPunct="1"/>
            <a:r>
              <a:rPr lang="en-US" sz="11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Sollicitatie/ sell yourself</a:t>
            </a:r>
            <a:endParaRPr lang="en-US">
              <a:effectLst/>
            </a:endParaRPr>
          </a:p>
          <a:p>
            <a:pPr algn="l"/>
            <a:endParaRPr lang="en-US" sz="1100"/>
          </a:p>
        </p:txBody>
      </p:sp>
      <p:sp>
        <p:nvSpPr>
          <p:cNvPr id="41" name="Rectangle: Rounded Corners 40">
            <a:hlinkClick r:id="rId2" action="ppaction://hlinksldjump"/>
            <a:extLst>
              <a:ext uri="{FF2B5EF4-FFF2-40B4-BE49-F238E27FC236}">
                <a16:creationId xmlns:a16="http://schemas.microsoft.com/office/drawing/2014/main" id="{AD270764-C463-4CC3-AF72-0318F02E37C6}"/>
              </a:ext>
            </a:extLst>
          </p:cNvPr>
          <p:cNvSpPr/>
          <p:nvPr/>
        </p:nvSpPr>
        <p:spPr>
          <a:xfrm>
            <a:off x="6254750" y="1589881"/>
            <a:ext cx="1638300" cy="5461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Classes/ video about Pitch/video creation</a:t>
            </a:r>
          </a:p>
        </p:txBody>
      </p:sp>
      <p:sp>
        <p:nvSpPr>
          <p:cNvPr id="42" name="Flowchart: Preparation 41">
            <a:extLst>
              <a:ext uri="{FF2B5EF4-FFF2-40B4-BE49-F238E27FC236}">
                <a16:creationId xmlns:a16="http://schemas.microsoft.com/office/drawing/2014/main" id="{AD316B8B-010B-470F-96D0-B32EC3EA919C}"/>
              </a:ext>
            </a:extLst>
          </p:cNvPr>
          <p:cNvSpPr/>
          <p:nvPr/>
        </p:nvSpPr>
        <p:spPr>
          <a:xfrm>
            <a:off x="4781550" y="2523331"/>
            <a:ext cx="1524000" cy="55245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Create video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24486557-7474-4170-A595-E462505877E7}"/>
              </a:ext>
            </a:extLst>
          </p:cNvPr>
          <p:cNvCxnSpPr/>
          <p:nvPr/>
        </p:nvCxnSpPr>
        <p:spPr>
          <a:xfrm rot="5400000">
            <a:off x="6357938" y="2083594"/>
            <a:ext cx="663575" cy="7683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Preparation 43">
            <a:extLst>
              <a:ext uri="{FF2B5EF4-FFF2-40B4-BE49-F238E27FC236}">
                <a16:creationId xmlns:a16="http://schemas.microsoft.com/office/drawing/2014/main" id="{446CE808-8A25-4BD7-9773-743374430704}"/>
              </a:ext>
            </a:extLst>
          </p:cNvPr>
          <p:cNvSpPr/>
          <p:nvPr/>
        </p:nvSpPr>
        <p:spPr>
          <a:xfrm>
            <a:off x="8108950" y="2523331"/>
            <a:ext cx="1790700" cy="55880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Create Pitch/story</a:t>
            </a: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7589153E-5CD1-4013-A139-BCD0AA6595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32650" y="1977231"/>
            <a:ext cx="666750" cy="9842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Terminator 45">
            <a:extLst>
              <a:ext uri="{FF2B5EF4-FFF2-40B4-BE49-F238E27FC236}">
                <a16:creationId xmlns:a16="http://schemas.microsoft.com/office/drawing/2014/main" id="{F595D394-89DF-423B-B4FD-57ACCF6C6CFF}"/>
              </a:ext>
            </a:extLst>
          </p:cNvPr>
          <p:cNvSpPr/>
          <p:nvPr/>
        </p:nvSpPr>
        <p:spPr>
          <a:xfrm>
            <a:off x="6394450" y="3444081"/>
            <a:ext cx="1644650" cy="7239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/>
              <a:t>Beoordeling door bedrijven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11452-3DF5-4AB9-9C77-E9EED10FE1F9}"/>
              </a:ext>
            </a:extLst>
          </p:cNvPr>
          <p:cNvSpPr/>
          <p:nvPr/>
        </p:nvSpPr>
        <p:spPr>
          <a:xfrm>
            <a:off x="4762500" y="4364831"/>
            <a:ext cx="1562100" cy="52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Best video promoted on Social Media</a:t>
            </a:r>
            <a:endParaRPr lang="en-US">
              <a:effectLst/>
            </a:endParaRPr>
          </a:p>
          <a:p>
            <a:pPr algn="l"/>
            <a:endParaRPr lang="en-US" sz="11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AD91DD6-A500-4B69-A826-3135865B7A49}"/>
              </a:ext>
            </a:extLst>
          </p:cNvPr>
          <p:cNvSpPr/>
          <p:nvPr/>
        </p:nvSpPr>
        <p:spPr>
          <a:xfrm>
            <a:off x="9254671" y="5332752"/>
            <a:ext cx="1235529" cy="479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mogelijke</a:t>
            </a:r>
            <a:r>
              <a:rPr lang="en-US" sz="1100" baseline="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stage</a:t>
            </a:r>
            <a:endParaRPr lang="en-US" dirty="0">
              <a:effectLst/>
            </a:endParaRPr>
          </a:p>
          <a:p>
            <a:pPr algn="l"/>
            <a:endParaRPr lang="en-US" sz="1100" dirty="0"/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1EB4F2B4-A916-4B36-8E0E-E8928339BBB7}"/>
              </a:ext>
            </a:extLst>
          </p:cNvPr>
          <p:cNvSpPr/>
          <p:nvPr/>
        </p:nvSpPr>
        <p:spPr>
          <a:xfrm>
            <a:off x="9055100" y="4244181"/>
            <a:ext cx="1384300" cy="73025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Presentatie voor bedrijven</a:t>
            </a:r>
          </a:p>
          <a:p>
            <a:pPr algn="l"/>
            <a:endParaRPr lang="en-US" sz="1100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7DB0D511-2F65-4B68-B220-F94D48FB692B}"/>
              </a:ext>
            </a:extLst>
          </p:cNvPr>
          <p:cNvSpPr/>
          <p:nvPr/>
        </p:nvSpPr>
        <p:spPr>
          <a:xfrm>
            <a:off x="9772650" y="3031331"/>
            <a:ext cx="882650" cy="7366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Stagemarkt</a:t>
            </a:r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8B3BB950-E471-4E5A-80BA-ADDB8F24C5F7}"/>
              </a:ext>
            </a:extLst>
          </p:cNvPr>
          <p:cNvSpPr/>
          <p:nvPr/>
        </p:nvSpPr>
        <p:spPr>
          <a:xfrm>
            <a:off x="3511550" y="3783805"/>
            <a:ext cx="1250950" cy="352425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Marketing</a:t>
            </a:r>
          </a:p>
        </p:txBody>
      </p:sp>
      <p:sp>
        <p:nvSpPr>
          <p:cNvPr id="52" name="Flowchart: Alternate Process 51">
            <a:extLst>
              <a:ext uri="{FF2B5EF4-FFF2-40B4-BE49-F238E27FC236}">
                <a16:creationId xmlns:a16="http://schemas.microsoft.com/office/drawing/2014/main" id="{8B3BB950-E471-4E5A-80BA-ADDB8F24C5F7}"/>
              </a:ext>
            </a:extLst>
          </p:cNvPr>
          <p:cNvSpPr/>
          <p:nvPr/>
        </p:nvSpPr>
        <p:spPr>
          <a:xfrm>
            <a:off x="3562350" y="1596231"/>
            <a:ext cx="1174750" cy="374650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/>
              <a:t>HRM</a:t>
            </a:r>
          </a:p>
        </p:txBody>
      </p:sp>
      <p:sp>
        <p:nvSpPr>
          <p:cNvPr id="53" name="Flowchart: Preparation 52">
            <a:extLst>
              <a:ext uri="{FF2B5EF4-FFF2-40B4-BE49-F238E27FC236}">
                <a16:creationId xmlns:a16="http://schemas.microsoft.com/office/drawing/2014/main" id="{FDA117AE-8F05-4BD5-83C5-EB7845374B1F}"/>
              </a:ext>
            </a:extLst>
          </p:cNvPr>
          <p:cNvSpPr/>
          <p:nvPr/>
        </p:nvSpPr>
        <p:spPr>
          <a:xfrm>
            <a:off x="1524000" y="1881981"/>
            <a:ext cx="1765300" cy="55245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Create training elevator pitch</a:t>
            </a:r>
          </a:p>
        </p:txBody>
      </p:sp>
      <p:sp>
        <p:nvSpPr>
          <p:cNvPr id="54" name="Flowchart: Preparation 53">
            <a:extLst>
              <a:ext uri="{FF2B5EF4-FFF2-40B4-BE49-F238E27FC236}">
                <a16:creationId xmlns:a16="http://schemas.microsoft.com/office/drawing/2014/main" id="{BC258014-F7A2-405E-8A7F-29BAF7DC6BE8}"/>
              </a:ext>
            </a:extLst>
          </p:cNvPr>
          <p:cNvSpPr/>
          <p:nvPr/>
        </p:nvSpPr>
        <p:spPr>
          <a:xfrm>
            <a:off x="1530350" y="2599531"/>
            <a:ext cx="1790700" cy="552450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Create training video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7C096C1A-2195-42FC-B840-C5C4417532B3}"/>
              </a:ext>
            </a:extLst>
          </p:cNvPr>
          <p:cNvSpPr/>
          <p:nvPr/>
        </p:nvSpPr>
        <p:spPr>
          <a:xfrm>
            <a:off x="1631950" y="3825081"/>
            <a:ext cx="1479550" cy="647700"/>
          </a:xfrm>
          <a:prstGeom prst="flowChartAlternateProcess">
            <a:avLst/>
          </a:prstGeom>
          <a:gradFill>
            <a:gsLst>
              <a:gs pos="35958">
                <a:srgbClr val="F4AD7D"/>
              </a:gs>
              <a:gs pos="66000">
                <a:schemeClr val="bg1">
                  <a:lumMod val="75000"/>
                </a:schemeClr>
              </a:gs>
              <a:gs pos="47500">
                <a:srgbClr val="F3A46E"/>
              </a:gs>
              <a:gs pos="0">
                <a:schemeClr val="accent2">
                  <a:lumMod val="41000"/>
                  <a:lumOff val="59000"/>
                </a:schemeClr>
              </a:gs>
              <a:gs pos="95000">
                <a:schemeClr val="accent2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Ho</a:t>
            </a:r>
            <a:r>
              <a:rPr lang="en-US" sz="1100" baseline="0"/>
              <a:t>w to promote online (social media)</a:t>
            </a:r>
            <a:endParaRPr lang="en-US" sz="110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8AF336B-AB93-419D-A10D-3588B8FC3171}"/>
              </a:ext>
            </a:extLst>
          </p:cNvPr>
          <p:cNvCxnSpPr/>
          <p:nvPr/>
        </p:nvCxnSpPr>
        <p:spPr>
          <a:xfrm>
            <a:off x="7070725" y="1240631"/>
            <a:ext cx="3175" cy="349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A723543A-4471-42D4-8FE0-949C133D9C34}"/>
              </a:ext>
            </a:extLst>
          </p:cNvPr>
          <p:cNvCxnSpPr/>
          <p:nvPr/>
        </p:nvCxnSpPr>
        <p:spPr>
          <a:xfrm rot="5400000">
            <a:off x="4899025" y="3720306"/>
            <a:ext cx="1289050" cy="12700"/>
          </a:xfrm>
          <a:prstGeom prst="bentConnector3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C47867B-CAF0-45C1-8CE5-A53982BA7B58}"/>
              </a:ext>
            </a:extLst>
          </p:cNvPr>
          <p:cNvCxnSpPr/>
          <p:nvPr/>
        </p:nvCxnSpPr>
        <p:spPr>
          <a:xfrm flipH="1">
            <a:off x="5549900" y="3806031"/>
            <a:ext cx="84455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C400714-5D22-42DB-894E-6478049E9B80}"/>
              </a:ext>
            </a:extLst>
          </p:cNvPr>
          <p:cNvCxnSpPr/>
          <p:nvPr/>
        </p:nvCxnSpPr>
        <p:spPr>
          <a:xfrm rot="10800000">
            <a:off x="4124325" y="4136231"/>
            <a:ext cx="574675" cy="4889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2749E7B-3A41-4DD2-B4BE-0D093D516F97}"/>
              </a:ext>
            </a:extLst>
          </p:cNvPr>
          <p:cNvCxnSpPr/>
          <p:nvPr/>
        </p:nvCxnSpPr>
        <p:spPr>
          <a:xfrm flipH="1">
            <a:off x="3111500" y="3958431"/>
            <a:ext cx="400050" cy="19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ACA50F14-C40C-4047-B407-9EFF2B545EF7}"/>
              </a:ext>
            </a:extLst>
          </p:cNvPr>
          <p:cNvCxnSpPr/>
          <p:nvPr/>
        </p:nvCxnSpPr>
        <p:spPr>
          <a:xfrm rot="10800000" flipV="1">
            <a:off x="2371725" y="2799556"/>
            <a:ext cx="2409825" cy="10255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20AC867-F032-460E-99B6-9FFFC91C5339}"/>
              </a:ext>
            </a:extLst>
          </p:cNvPr>
          <p:cNvCxnSpPr>
            <a:cxnSpLocks/>
          </p:cNvCxnSpPr>
          <p:nvPr/>
        </p:nvCxnSpPr>
        <p:spPr>
          <a:xfrm flipH="1" flipV="1">
            <a:off x="4737100" y="1783557"/>
            <a:ext cx="1460502" cy="22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29D237F9-5A15-477D-9284-84483DE9B4D6}"/>
              </a:ext>
            </a:extLst>
          </p:cNvPr>
          <p:cNvCxnSpPr/>
          <p:nvPr/>
        </p:nvCxnSpPr>
        <p:spPr>
          <a:xfrm rot="10800000" flipV="1">
            <a:off x="3289300" y="1783556"/>
            <a:ext cx="273050" cy="374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AF95D447-F5FB-4F0F-98E5-18061E162EAD}"/>
              </a:ext>
            </a:extLst>
          </p:cNvPr>
          <p:cNvCxnSpPr/>
          <p:nvPr/>
        </p:nvCxnSpPr>
        <p:spPr>
          <a:xfrm rot="10800000" flipV="1">
            <a:off x="3321050" y="1783556"/>
            <a:ext cx="241300" cy="1092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27A0EF4B-3AA7-4C46-8699-AAF305ED5678}"/>
              </a:ext>
            </a:extLst>
          </p:cNvPr>
          <p:cNvCxnSpPr/>
          <p:nvPr/>
        </p:nvCxnSpPr>
        <p:spPr>
          <a:xfrm rot="16200000" flipH="1">
            <a:off x="4051300" y="2069306"/>
            <a:ext cx="828675" cy="6318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58">
            <a:extLst>
              <a:ext uri="{FF2B5EF4-FFF2-40B4-BE49-F238E27FC236}">
                <a16:creationId xmlns:a16="http://schemas.microsoft.com/office/drawing/2014/main" id="{7184978D-BDF0-4E0F-B89E-CB6D7FCD15B6}"/>
              </a:ext>
            </a:extLst>
          </p:cNvPr>
          <p:cNvSpPr txBox="1"/>
          <p:nvPr/>
        </p:nvSpPr>
        <p:spPr>
          <a:xfrm>
            <a:off x="4171950" y="2002631"/>
            <a:ext cx="241300" cy="8001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vert"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/>
              <a:t>create beoordeling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D0FDBAA-AA38-426D-B7F1-C3194DC9F439}"/>
              </a:ext>
            </a:extLst>
          </p:cNvPr>
          <p:cNvCxnSpPr/>
          <p:nvPr/>
        </p:nvCxnSpPr>
        <p:spPr>
          <a:xfrm flipH="1">
            <a:off x="8997950" y="3082131"/>
            <a:ext cx="6350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2FE9C2-6325-4D73-9C2C-79CAF122C0B7}"/>
              </a:ext>
            </a:extLst>
          </p:cNvPr>
          <p:cNvCxnSpPr/>
          <p:nvPr/>
        </p:nvCxnSpPr>
        <p:spPr>
          <a:xfrm>
            <a:off x="9004300" y="3082131"/>
            <a:ext cx="1252538" cy="116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F00B7AB6-C18D-4E3F-9E4E-37964A2836A2}"/>
              </a:ext>
            </a:extLst>
          </p:cNvPr>
          <p:cNvCxnSpPr/>
          <p:nvPr/>
        </p:nvCxnSpPr>
        <p:spPr>
          <a:xfrm rot="5400000">
            <a:off x="7929563" y="2369344"/>
            <a:ext cx="361950" cy="1787525"/>
          </a:xfrm>
          <a:prstGeom prst="bentConnector3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D16C36-3086-4362-8D63-FBA1BF85C24E}"/>
              </a:ext>
            </a:extLst>
          </p:cNvPr>
          <p:cNvCxnSpPr/>
          <p:nvPr/>
        </p:nvCxnSpPr>
        <p:spPr>
          <a:xfrm>
            <a:off x="8039100" y="3806031"/>
            <a:ext cx="1016000" cy="80327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Hexagon 70">
            <a:extLst>
              <a:ext uri="{FF2B5EF4-FFF2-40B4-BE49-F238E27FC236}">
                <a16:creationId xmlns:a16="http://schemas.microsoft.com/office/drawing/2014/main" id="{2C0E18E3-8306-4D8F-B730-4DAF96E7F02B}"/>
              </a:ext>
            </a:extLst>
          </p:cNvPr>
          <p:cNvSpPr/>
          <p:nvPr/>
        </p:nvSpPr>
        <p:spPr>
          <a:xfrm>
            <a:off x="8369300" y="3425031"/>
            <a:ext cx="1162050" cy="711200"/>
          </a:xfrm>
          <a:prstGeom prst="hexag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/>
              <a:t>Presentatie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A36F577-43E8-4F24-81FC-18FA91ECFCDA}"/>
              </a:ext>
            </a:extLst>
          </p:cNvPr>
          <p:cNvCxnSpPr/>
          <p:nvPr/>
        </p:nvCxnSpPr>
        <p:spPr>
          <a:xfrm>
            <a:off x="9804400" y="4980781"/>
            <a:ext cx="63500" cy="3429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nector: Curved 72">
            <a:extLst>
              <a:ext uri="{FF2B5EF4-FFF2-40B4-BE49-F238E27FC236}">
                <a16:creationId xmlns:a16="http://schemas.microsoft.com/office/drawing/2014/main" id="{CFAB648D-F1AC-4E17-846A-D90C6D71F925}"/>
              </a:ext>
            </a:extLst>
          </p:cNvPr>
          <p:cNvCxnSpPr/>
          <p:nvPr/>
        </p:nvCxnSpPr>
        <p:spPr>
          <a:xfrm>
            <a:off x="9899650" y="2802731"/>
            <a:ext cx="357188" cy="1441450"/>
          </a:xfrm>
          <a:prstGeom prst="curved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00FE5FCA-EADF-4BE0-A0FF-7BBFA3C896FF}"/>
              </a:ext>
            </a:extLst>
          </p:cNvPr>
          <p:cNvSpPr/>
          <p:nvPr/>
        </p:nvSpPr>
        <p:spPr>
          <a:xfrm>
            <a:off x="7070725" y="4609306"/>
            <a:ext cx="1038225" cy="39211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Financiële</a:t>
            </a:r>
          </a:p>
          <a:p>
            <a:pPr algn="ctr"/>
            <a:r>
              <a:rPr lang="nl-NL" sz="1100" dirty="0"/>
              <a:t>Beroepen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A242A4B7-4428-4574-8C06-F29D77D0A90D}"/>
              </a:ext>
            </a:extLst>
          </p:cNvPr>
          <p:cNvSpPr/>
          <p:nvPr/>
        </p:nvSpPr>
        <p:spPr>
          <a:xfrm>
            <a:off x="9055100" y="1783556"/>
            <a:ext cx="996297" cy="3524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Financiële beroepen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8B2F0A4-00A4-4195-A7FF-32EC2D847A71}"/>
              </a:ext>
            </a:extLst>
          </p:cNvPr>
          <p:cNvCxnSpPr>
            <a:stCxn id="8" idx="2"/>
          </p:cNvCxnSpPr>
          <p:nvPr/>
        </p:nvCxnSpPr>
        <p:spPr>
          <a:xfrm flipH="1">
            <a:off x="9304020" y="2135980"/>
            <a:ext cx="249229" cy="38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E00C4C81-980D-458E-B068-9137F30B4A7B}"/>
              </a:ext>
            </a:extLst>
          </p:cNvPr>
          <p:cNvSpPr/>
          <p:nvPr/>
        </p:nvSpPr>
        <p:spPr>
          <a:xfrm>
            <a:off x="8108950" y="4652173"/>
            <a:ext cx="889000" cy="15715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98F8E31-94A1-42C8-B030-F48D5E75D1D4}"/>
              </a:ext>
            </a:extLst>
          </p:cNvPr>
          <p:cNvCxnSpPr/>
          <p:nvPr/>
        </p:nvCxnSpPr>
        <p:spPr>
          <a:xfrm>
            <a:off x="7216775" y="4167980"/>
            <a:ext cx="215900" cy="381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F2B583-6ECA-464B-9967-CA6C7448829F}"/>
              </a:ext>
            </a:extLst>
          </p:cNvPr>
          <p:cNvSpPr txBox="1"/>
          <p:nvPr/>
        </p:nvSpPr>
        <p:spPr>
          <a:xfrm>
            <a:off x="132080" y="185694"/>
            <a:ext cx="4751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Flowchart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verschillende</a:t>
            </a:r>
            <a:r>
              <a:rPr lang="en-US" sz="2800" dirty="0"/>
              <a:t> lessen/</a:t>
            </a:r>
            <a:r>
              <a:rPr lang="en-US" sz="2800" dirty="0" err="1"/>
              <a:t>opleiding</a:t>
            </a:r>
            <a:r>
              <a:rPr lang="en-US" sz="2800" dirty="0"/>
              <a:t> </a:t>
            </a:r>
            <a:r>
              <a:rPr lang="en-US" sz="2800" dirty="0" err="1"/>
              <a:t>opties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20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AD21-B4F5-4370-9B35-65F52A1A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Doelen vanuit het KD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0B0032-47F7-4A6E-BDBE-91772E0B6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228540"/>
              </p:ext>
            </p:extLst>
          </p:nvPr>
        </p:nvGraphicFramePr>
        <p:xfrm>
          <a:off x="1176987" y="2798763"/>
          <a:ext cx="9822158" cy="3332445"/>
        </p:xfrm>
        <a:graphic>
          <a:graphicData uri="http://schemas.openxmlformats.org/drawingml/2006/table">
            <a:tbl>
              <a:tblPr firstRow="1" firstCol="1" bandRow="1"/>
              <a:tblGrid>
                <a:gridCol w="3836110">
                  <a:extLst>
                    <a:ext uri="{9D8B030D-6E8A-4147-A177-3AD203B41FA5}">
                      <a16:colId xmlns:a16="http://schemas.microsoft.com/office/drawing/2014/main" val="3977750040"/>
                    </a:ext>
                  </a:extLst>
                </a:gridCol>
                <a:gridCol w="502903">
                  <a:extLst>
                    <a:ext uri="{9D8B030D-6E8A-4147-A177-3AD203B41FA5}">
                      <a16:colId xmlns:a16="http://schemas.microsoft.com/office/drawing/2014/main" val="2919155519"/>
                    </a:ext>
                  </a:extLst>
                </a:gridCol>
                <a:gridCol w="911955">
                  <a:extLst>
                    <a:ext uri="{9D8B030D-6E8A-4147-A177-3AD203B41FA5}">
                      <a16:colId xmlns:a16="http://schemas.microsoft.com/office/drawing/2014/main" val="2118325408"/>
                    </a:ext>
                  </a:extLst>
                </a:gridCol>
                <a:gridCol w="1016532">
                  <a:extLst>
                    <a:ext uri="{9D8B030D-6E8A-4147-A177-3AD203B41FA5}">
                      <a16:colId xmlns:a16="http://schemas.microsoft.com/office/drawing/2014/main" val="386787576"/>
                    </a:ext>
                  </a:extLst>
                </a:gridCol>
                <a:gridCol w="835704">
                  <a:extLst>
                    <a:ext uri="{9D8B030D-6E8A-4147-A177-3AD203B41FA5}">
                      <a16:colId xmlns:a16="http://schemas.microsoft.com/office/drawing/2014/main" val="2708769540"/>
                    </a:ext>
                  </a:extLst>
                </a:gridCol>
                <a:gridCol w="589418">
                  <a:extLst>
                    <a:ext uri="{9D8B030D-6E8A-4147-A177-3AD203B41FA5}">
                      <a16:colId xmlns:a16="http://schemas.microsoft.com/office/drawing/2014/main" val="3871066119"/>
                    </a:ext>
                  </a:extLst>
                </a:gridCol>
                <a:gridCol w="429494">
                  <a:extLst>
                    <a:ext uri="{9D8B030D-6E8A-4147-A177-3AD203B41FA5}">
                      <a16:colId xmlns:a16="http://schemas.microsoft.com/office/drawing/2014/main" val="3355809812"/>
                    </a:ext>
                  </a:extLst>
                </a:gridCol>
                <a:gridCol w="333226">
                  <a:extLst>
                    <a:ext uri="{9D8B030D-6E8A-4147-A177-3AD203B41FA5}">
                      <a16:colId xmlns:a16="http://schemas.microsoft.com/office/drawing/2014/main" val="1921237566"/>
                    </a:ext>
                  </a:extLst>
                </a:gridCol>
                <a:gridCol w="256027">
                  <a:extLst>
                    <a:ext uri="{9D8B030D-6E8A-4147-A177-3AD203B41FA5}">
                      <a16:colId xmlns:a16="http://schemas.microsoft.com/office/drawing/2014/main" val="508630423"/>
                    </a:ext>
                  </a:extLst>
                </a:gridCol>
                <a:gridCol w="1110789">
                  <a:extLst>
                    <a:ext uri="{9D8B030D-6E8A-4147-A177-3AD203B41FA5}">
                      <a16:colId xmlns:a16="http://schemas.microsoft.com/office/drawing/2014/main" val="1216262324"/>
                    </a:ext>
                  </a:extLst>
                </a:gridCol>
              </a:tblGrid>
              <a:tr h="196725">
                <a:tc gridSpan="10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B1-K1: Voert taken uit binnen de zakelijke dienstverlening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584009"/>
                  </a:ext>
                </a:extLst>
              </a:tr>
              <a:tr h="196725">
                <a:tc gridSpan="10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 communicatieve vaardigheden toepassen tijdens zakelijke contacten met relaties, klanten en collega's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154455"/>
                  </a:ext>
                </a:extLst>
              </a:tr>
              <a:tr h="196725">
                <a:tc gridSpan="10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B1-K1: Voert taken uit binnen de zakelijke dienstverlening 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66585"/>
                  </a:ext>
                </a:extLst>
              </a:tr>
              <a:tr h="320058"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een goede beheersing van het Nederlands nodig.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 communicatiemiddelen gebruiken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 gesprekstechnieken toepassen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15849"/>
                  </a:ext>
                </a:extLst>
              </a:tr>
              <a:tr h="320058">
                <a:tc gridSpan="10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B1-K1-W1: Treedt op als aanspreekpunt voor klanten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57308"/>
                  </a:ext>
                </a:extLst>
              </a:tr>
              <a:tr h="566726">
                <a:tc gridSpan="2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staat bezoekers en klanten vriendelijke en correct te woord afgestemd op de communicatiewijze (face to face, telefonisch, e-mail/chat ed.); - Geeft zorgvuldig en passend binnen de kaders van zijn/haar functie informatie op standaardvragen;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onderliggende competenties zijn: Vakdeskundigheid toepassen, Instructies en procedures opvolgen, Relaties bouwen en netwerken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stemt communicatie en gedrag af op de klant en de klantrelatie;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investeert in het opbouwen en onderhouden van goede werk- /klantrelaties.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577693"/>
                  </a:ext>
                </a:extLst>
              </a:tr>
              <a:tr h="320058">
                <a:tc gridSpan="10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B1-K1-W2: Verzorgt zakelijke communicatie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51366"/>
                  </a:ext>
                </a:extLst>
              </a:tr>
              <a:tr h="196725">
                <a:tc gridSpan="10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stemt de correspondentie zorgvuldig af op de huisstijl en de doelgroep;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000"/>
                  </a:ext>
                </a:extLst>
              </a:tr>
              <a:tr h="320058">
                <a:tc gridSpan="10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B1-K1-W4: Werkt aan producten/opdrachten binnen geld-, goederen- en informatie beweging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913201"/>
                  </a:ext>
                </a:extLst>
              </a:tr>
              <a:tr h="64909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Daarnaast presenteert hij/zij het plan aan het team/afdeling/opdrachtgever en verwerkt zo nodig het commentaar. Hij/zij plant en organiseert activiteiten/overleggen/werkzaamheden in afstemming met zijn opdrachtgever en op basis van eventueel aanwezige team- /afdelings-/organisatieplannen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4" marR="34294" marT="4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communiceert helder en afgestemd op de activiteit en de ontvanger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kiest de juiste informatiebronnen en zoekt grondig naar relevante informatie;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presenteert de plannen afgestemd op de doelgroep;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6" marR="45726" marT="22863" marB="22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formuleert helder, duidelijk en bondig;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nl-NL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94" marR="34294" marT="47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2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29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2C815-669C-4A86-A892-DAEEF75D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2200" b="1">
                <a:solidFill>
                  <a:srgbClr val="EBEBEB"/>
                </a:solidFill>
              </a:rPr>
              <a:t>Opdracht/Beoordeling opties- moet aangevuld worden vanuit de opleiding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1A14-380D-4206-8CC2-2CD7FA0B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/>
              <a:t>Maak een video van minder dan 1 minuut, een elevator pitch, om bij BDO te solliciteren</a:t>
            </a:r>
          </a:p>
          <a:p>
            <a:r>
              <a:rPr lang="en-US" sz="2000"/>
              <a:t>Luister naar de Hot Topic Talk van BDO voor hun criteria</a:t>
            </a:r>
          </a:p>
          <a:p>
            <a:endParaRPr lang="en-US" sz="2000"/>
          </a:p>
          <a:p>
            <a:r>
              <a:rPr lang="en-US" sz="2000"/>
              <a:t>Beoordeling: BDO medewerkers kiezen het beste video uit . </a:t>
            </a:r>
          </a:p>
          <a:p>
            <a:endParaRPr lang="en-US" sz="2000"/>
          </a:p>
          <a:p>
            <a:r>
              <a:rPr lang="en-US" sz="2000"/>
              <a:t>Beoordeling door docenten: Zie beoordelingsvoorstel laatste Dia </a:t>
            </a:r>
          </a:p>
          <a:p>
            <a:r>
              <a:rPr lang="en-US" sz="2000"/>
              <a:t>Beoordeling met beoordeling formulier vanuit opleiding HRM </a:t>
            </a:r>
          </a:p>
        </p:txBody>
      </p:sp>
    </p:spTree>
    <p:extLst>
      <p:ext uri="{BB962C8B-B14F-4D97-AF65-F5344CB8AC3E}">
        <p14:creationId xmlns:p14="http://schemas.microsoft.com/office/powerpoint/2010/main" val="365480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al 2">
            <a:extLst>
              <a:ext uri="{FF2B5EF4-FFF2-40B4-BE49-F238E27FC236}">
                <a16:creationId xmlns:a16="http://schemas.microsoft.com/office/drawing/2014/main" id="{9479754A-E991-46C3-A868-53A112891ECA}"/>
              </a:ext>
            </a:extLst>
          </p:cNvPr>
          <p:cNvSpPr/>
          <p:nvPr/>
        </p:nvSpPr>
        <p:spPr>
          <a:xfrm>
            <a:off x="4073971" y="1715499"/>
            <a:ext cx="3473626" cy="1455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TED Talk Bedrijf – uitleg eindopdracht</a:t>
            </a:r>
          </a:p>
          <a:p>
            <a:pPr algn="ctr"/>
            <a:r>
              <a:rPr lang="nl-NL" sz="1200" dirty="0"/>
              <a:t>Maak een 1  minute pitch voor een </a:t>
            </a:r>
            <a:r>
              <a:rPr lang="nl-NL" sz="1200" dirty="0" err="1"/>
              <a:t>solicitatie</a:t>
            </a:r>
            <a:endParaRPr lang="nl-NL" sz="1200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2501764-F307-4980-A3D9-A4ABC0AC9AB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449906" y="4359411"/>
            <a:ext cx="112616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A3DD1C96-24E5-4033-A53E-2AACF8F2C6B4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6934107" y="4330557"/>
            <a:ext cx="1478503" cy="1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hlinkClick r:id="rId2" action="ppaction://hlinksldjump"/>
            <a:extLst>
              <a:ext uri="{FF2B5EF4-FFF2-40B4-BE49-F238E27FC236}">
                <a16:creationId xmlns:a16="http://schemas.microsoft.com/office/drawing/2014/main" id="{1CA5BAD4-9561-4119-9B51-17080B06D62C}"/>
              </a:ext>
            </a:extLst>
          </p:cNvPr>
          <p:cNvSpPr/>
          <p:nvPr/>
        </p:nvSpPr>
        <p:spPr>
          <a:xfrm>
            <a:off x="2683250" y="3622565"/>
            <a:ext cx="1766656" cy="147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Les 2</a:t>
            </a:r>
          </a:p>
          <a:p>
            <a:pPr algn="ctr"/>
            <a:r>
              <a:rPr lang="nl-NL" sz="1200" dirty="0"/>
              <a:t>Voorbereiding van de pitch in begeleiding van de docent</a:t>
            </a:r>
          </a:p>
        </p:txBody>
      </p:sp>
      <p:sp>
        <p:nvSpPr>
          <p:cNvPr id="12" name="Rechthoek 11">
            <a:hlinkClick r:id="rId3" action="ppaction://hlinksldjump"/>
            <a:extLst>
              <a:ext uri="{FF2B5EF4-FFF2-40B4-BE49-F238E27FC236}">
                <a16:creationId xmlns:a16="http://schemas.microsoft.com/office/drawing/2014/main" id="{0E4224E3-35BD-4AAE-9425-6E6C1EDBC1B2}"/>
              </a:ext>
            </a:extLst>
          </p:cNvPr>
          <p:cNvSpPr/>
          <p:nvPr/>
        </p:nvSpPr>
        <p:spPr>
          <a:xfrm>
            <a:off x="5167452" y="3622565"/>
            <a:ext cx="1766655" cy="145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Les 3</a:t>
            </a:r>
          </a:p>
          <a:p>
            <a:pPr algn="ctr"/>
            <a:r>
              <a:rPr lang="nl-NL" sz="1200" dirty="0"/>
              <a:t>start met de opnames van de pitch</a:t>
            </a:r>
          </a:p>
        </p:txBody>
      </p:sp>
      <p:sp>
        <p:nvSpPr>
          <p:cNvPr id="13" name="Rechthoek 12">
            <a:hlinkClick r:id="rId4" action="ppaction://hlinksldjump"/>
            <a:extLst>
              <a:ext uri="{FF2B5EF4-FFF2-40B4-BE49-F238E27FC236}">
                <a16:creationId xmlns:a16="http://schemas.microsoft.com/office/drawing/2014/main" id="{6D83BBA8-9AE0-491B-A351-111826DDF71F}"/>
              </a:ext>
            </a:extLst>
          </p:cNvPr>
          <p:cNvSpPr/>
          <p:nvPr/>
        </p:nvSpPr>
        <p:spPr>
          <a:xfrm>
            <a:off x="7436724" y="3593005"/>
            <a:ext cx="1698092" cy="145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Les 4</a:t>
            </a:r>
          </a:p>
          <a:p>
            <a:pPr algn="ctr"/>
            <a:r>
              <a:rPr lang="nl-NL" sz="1200" dirty="0" err="1"/>
              <a:t>pitches</a:t>
            </a:r>
            <a:r>
              <a:rPr lang="nl-NL" sz="1200" dirty="0"/>
              <a:t> in de klas uitwisselen door leerlingen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BDE57B7-53FA-42B0-836E-5F58AEA74FE6}"/>
              </a:ext>
            </a:extLst>
          </p:cNvPr>
          <p:cNvSpPr/>
          <p:nvPr/>
        </p:nvSpPr>
        <p:spPr>
          <a:xfrm>
            <a:off x="9508750" y="3834638"/>
            <a:ext cx="2555541" cy="953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Les 5</a:t>
            </a:r>
          </a:p>
          <a:p>
            <a:pPr algn="ctr"/>
            <a:r>
              <a:rPr lang="nl-NL" sz="1200" dirty="0"/>
              <a:t>Repetitie van de </a:t>
            </a:r>
            <a:r>
              <a:rPr lang="nl-NL" sz="1200" dirty="0" err="1"/>
              <a:t>pitches</a:t>
            </a:r>
            <a:r>
              <a:rPr lang="nl-NL" sz="1200" dirty="0"/>
              <a:t> voordat het bij de jury komt </a:t>
            </a:r>
            <a:endParaRPr lang="nl-NL" dirty="0"/>
          </a:p>
        </p:txBody>
      </p:sp>
      <p:sp>
        <p:nvSpPr>
          <p:cNvPr id="21" name="Rechthoek: afgeronde hoeken 20">
            <a:hlinkClick r:id="rId5" action="ppaction://hlinksldjump"/>
            <a:extLst>
              <a:ext uri="{FF2B5EF4-FFF2-40B4-BE49-F238E27FC236}">
                <a16:creationId xmlns:a16="http://schemas.microsoft.com/office/drawing/2014/main" id="{B249374D-C9EE-4A8C-BD08-AEC7FB8EEC8F}"/>
              </a:ext>
            </a:extLst>
          </p:cNvPr>
          <p:cNvSpPr/>
          <p:nvPr/>
        </p:nvSpPr>
        <p:spPr>
          <a:xfrm>
            <a:off x="3971648" y="5771089"/>
            <a:ext cx="3000652" cy="816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Main</a:t>
            </a:r>
            <a:r>
              <a:rPr lang="nl-NL" dirty="0"/>
              <a:t> event met bedrijven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AC25664E-6BF1-4AC8-917C-9F41F98E76F3}"/>
              </a:ext>
            </a:extLst>
          </p:cNvPr>
          <p:cNvCxnSpPr>
            <a:cxnSpLocks/>
            <a:stCxn id="3" idx="2"/>
            <a:endCxn id="25" idx="6"/>
          </p:cNvCxnSpPr>
          <p:nvPr/>
        </p:nvCxnSpPr>
        <p:spPr>
          <a:xfrm flipH="1" flipV="1">
            <a:off x="2640065" y="1962026"/>
            <a:ext cx="1433906" cy="48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al 24">
            <a:extLst>
              <a:ext uri="{FF2B5EF4-FFF2-40B4-BE49-F238E27FC236}">
                <a16:creationId xmlns:a16="http://schemas.microsoft.com/office/drawing/2014/main" id="{E7FC9419-1301-4BF5-B856-256384E980D8}"/>
              </a:ext>
            </a:extLst>
          </p:cNvPr>
          <p:cNvSpPr/>
          <p:nvPr/>
        </p:nvSpPr>
        <p:spPr>
          <a:xfrm>
            <a:off x="65515" y="1203743"/>
            <a:ext cx="2574550" cy="1516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Voorbereidende opdracht:</a:t>
            </a:r>
          </a:p>
          <a:p>
            <a:pPr algn="ctr"/>
            <a:r>
              <a:rPr lang="nl-NL" sz="1200" dirty="0"/>
              <a:t>Onderzoek naar t bedrijf</a:t>
            </a:r>
          </a:p>
          <a:p>
            <a:pPr algn="ctr"/>
            <a:r>
              <a:rPr lang="nl-NL" sz="1200" dirty="0"/>
              <a:t>Wat is belangrijk bij een gesprek</a:t>
            </a: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AB6CDD05-CFE4-43F8-9C55-71D40D8BC06F}"/>
              </a:ext>
            </a:extLst>
          </p:cNvPr>
          <p:cNvCxnSpPr>
            <a:cxnSpLocks/>
            <a:stCxn id="13" idx="3"/>
            <a:endCxn id="19" idx="2"/>
          </p:cNvCxnSpPr>
          <p:nvPr/>
        </p:nvCxnSpPr>
        <p:spPr>
          <a:xfrm flipV="1">
            <a:off x="9134816" y="4311461"/>
            <a:ext cx="373934" cy="7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: afgeronde hoeken 27">
            <a:extLst>
              <a:ext uri="{FF2B5EF4-FFF2-40B4-BE49-F238E27FC236}">
                <a16:creationId xmlns:a16="http://schemas.microsoft.com/office/drawing/2014/main" id="{DC781205-13E8-4F0F-B364-A15E7E51ABDF}"/>
              </a:ext>
            </a:extLst>
          </p:cNvPr>
          <p:cNvSpPr/>
          <p:nvPr/>
        </p:nvSpPr>
        <p:spPr>
          <a:xfrm>
            <a:off x="10308269" y="1986026"/>
            <a:ext cx="1651247" cy="1029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HRM</a:t>
            </a:r>
          </a:p>
          <a:p>
            <a:pPr algn="ctr"/>
            <a:r>
              <a:rPr lang="nl-NL" sz="1200" dirty="0"/>
              <a:t>Mogelijke les over </a:t>
            </a:r>
            <a:r>
              <a:rPr lang="nl-NL" sz="1200" dirty="0" err="1"/>
              <a:t>beoordelings</a:t>
            </a:r>
            <a:r>
              <a:rPr lang="nl-NL" sz="1200" dirty="0"/>
              <a:t> formulier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5B6A31-9E3D-40B1-9E33-DF4B7A3A2F4D}"/>
              </a:ext>
            </a:extLst>
          </p:cNvPr>
          <p:cNvCxnSpPr>
            <a:cxnSpLocks/>
            <a:stCxn id="13" idx="0"/>
            <a:endCxn id="28" idx="1"/>
          </p:cNvCxnSpPr>
          <p:nvPr/>
        </p:nvCxnSpPr>
        <p:spPr>
          <a:xfrm flipV="1">
            <a:off x="8285770" y="2500931"/>
            <a:ext cx="2022499" cy="1092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69E2BC-A252-4A99-9796-EFDD745485A9}"/>
              </a:ext>
            </a:extLst>
          </p:cNvPr>
          <p:cNvCxnSpPr>
            <a:cxnSpLocks/>
            <a:stCxn id="19" idx="4"/>
            <a:endCxn id="21" idx="3"/>
          </p:cNvCxnSpPr>
          <p:nvPr/>
        </p:nvCxnSpPr>
        <p:spPr>
          <a:xfrm flipH="1">
            <a:off x="6972300" y="4788283"/>
            <a:ext cx="3814221" cy="139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D9C92A-474A-4939-9D44-3A837481331C}"/>
              </a:ext>
            </a:extLst>
          </p:cNvPr>
          <p:cNvCxnSpPr>
            <a:cxnSpLocks/>
            <a:stCxn id="3" idx="4"/>
            <a:endCxn id="50" idx="0"/>
          </p:cNvCxnSpPr>
          <p:nvPr/>
        </p:nvCxnSpPr>
        <p:spPr>
          <a:xfrm flipH="1">
            <a:off x="1182924" y="3171437"/>
            <a:ext cx="4627860" cy="451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5A90F04-C9FC-4DF0-B765-52B096D01F20}"/>
              </a:ext>
            </a:extLst>
          </p:cNvPr>
          <p:cNvSpPr txBox="1"/>
          <p:nvPr/>
        </p:nvSpPr>
        <p:spPr>
          <a:xfrm>
            <a:off x="2333625" y="303666"/>
            <a:ext cx="707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Lessenplan</a:t>
            </a:r>
            <a:r>
              <a:rPr lang="en-US" sz="3200" dirty="0"/>
              <a:t> </a:t>
            </a:r>
            <a:r>
              <a:rPr lang="en-US" sz="3200" dirty="0" err="1"/>
              <a:t>uitgewerkt</a:t>
            </a:r>
            <a:r>
              <a:rPr lang="en-US" sz="3200" dirty="0"/>
              <a:t> </a:t>
            </a:r>
            <a:r>
              <a:rPr lang="en-US" sz="3200" dirty="0" err="1"/>
              <a:t>voor</a:t>
            </a:r>
            <a:r>
              <a:rPr lang="en-US" sz="3200" dirty="0"/>
              <a:t> BDO </a:t>
            </a:r>
            <a:r>
              <a:rPr lang="en-US" sz="3200"/>
              <a:t>– klick </a:t>
            </a:r>
            <a:r>
              <a:rPr lang="en-US" sz="3200" dirty="0"/>
              <a:t>op de les </a:t>
            </a:r>
            <a:r>
              <a:rPr lang="en-US" sz="3200" dirty="0" err="1"/>
              <a:t>voor</a:t>
            </a:r>
            <a:r>
              <a:rPr lang="en-US" sz="3200" dirty="0"/>
              <a:t> extra </a:t>
            </a:r>
            <a:r>
              <a:rPr lang="en-US" sz="3200" dirty="0" err="1"/>
              <a:t>uitleg</a:t>
            </a:r>
            <a:endParaRPr lang="en-US" sz="3200" dirty="0"/>
          </a:p>
        </p:txBody>
      </p:sp>
      <p:sp>
        <p:nvSpPr>
          <p:cNvPr id="50" name="Rechthoek 10">
            <a:hlinkClick r:id="rId6" action="ppaction://hlinksldjump"/>
            <a:extLst>
              <a:ext uri="{FF2B5EF4-FFF2-40B4-BE49-F238E27FC236}">
                <a16:creationId xmlns:a16="http://schemas.microsoft.com/office/drawing/2014/main" id="{723F6402-CF9E-4017-84E6-26E0B3554D26}"/>
              </a:ext>
            </a:extLst>
          </p:cNvPr>
          <p:cNvSpPr/>
          <p:nvPr/>
        </p:nvSpPr>
        <p:spPr>
          <a:xfrm>
            <a:off x="299596" y="3622565"/>
            <a:ext cx="1766656" cy="1473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Les 1</a:t>
            </a:r>
          </a:p>
          <a:p>
            <a:pPr algn="ctr"/>
            <a:r>
              <a:rPr lang="nl-NL" sz="1200" dirty="0"/>
              <a:t>Kledingstijl van het bedrijf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FB14096-65F2-4EC0-807B-1FF096EEC594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2066252" y="4350418"/>
            <a:ext cx="636095" cy="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8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784A5-19F7-4E98-BA6F-17353CC000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9863"/>
            <a:ext cx="4686300" cy="177323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</a:rPr>
              <a:t>Les 1 voorbereiding stagegesprek</a:t>
            </a:r>
            <a:endParaRPr lang="nl-NL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2D991-DFA9-4229-B247-D1848F36CF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28738"/>
            <a:ext cx="10515600" cy="4351337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E03A8FA-2DD8-4508-B34A-8DC9262865BF}"/>
              </a:ext>
            </a:extLst>
          </p:cNvPr>
          <p:cNvSpPr/>
          <p:nvPr/>
        </p:nvSpPr>
        <p:spPr>
          <a:xfrm>
            <a:off x="482584" y="1871221"/>
            <a:ext cx="4308492" cy="1691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Opdracht:</a:t>
            </a:r>
          </a:p>
          <a:p>
            <a:pPr algn="ctr"/>
            <a:r>
              <a:rPr lang="nl-NL" dirty="0"/>
              <a:t>Zoek uit welke kledingstijl en omgangsvorm belangrijk is bij verschillende sectoren en schrijf hier een samenvatting van max 1 A4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5CCFF22C-C530-4988-9798-B12756984797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2636830" y="3562351"/>
            <a:ext cx="54429" cy="592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EC8CBAA5-F5DC-45E7-8DB0-CFC2D7071D6B}"/>
              </a:ext>
            </a:extLst>
          </p:cNvPr>
          <p:cNvSpPr/>
          <p:nvPr/>
        </p:nvSpPr>
        <p:spPr>
          <a:xfrm>
            <a:off x="1755424" y="4154982"/>
            <a:ext cx="1871669" cy="110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 de zakelijk dienstverlening 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062C800-0E3B-4485-9EE4-EBD69555B094}"/>
              </a:ext>
            </a:extLst>
          </p:cNvPr>
          <p:cNvCxnSpPr>
            <a:cxnSpLocks/>
            <a:stCxn id="7" idx="1"/>
            <a:endCxn id="14" idx="0"/>
          </p:cNvCxnSpPr>
          <p:nvPr/>
        </p:nvCxnSpPr>
        <p:spPr>
          <a:xfrm flipH="1">
            <a:off x="1250943" y="4706721"/>
            <a:ext cx="504481" cy="76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al 13">
            <a:extLst>
              <a:ext uri="{FF2B5EF4-FFF2-40B4-BE49-F238E27FC236}">
                <a16:creationId xmlns:a16="http://schemas.microsoft.com/office/drawing/2014/main" id="{65F5E656-EB99-4651-B471-7F2732B929D1}"/>
              </a:ext>
            </a:extLst>
          </p:cNvPr>
          <p:cNvSpPr/>
          <p:nvPr/>
        </p:nvSpPr>
        <p:spPr>
          <a:xfrm>
            <a:off x="482585" y="5467362"/>
            <a:ext cx="1536716" cy="755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Commerciële dienstverlening 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671354C2-0AB1-44D4-9ED7-5FBC314F034C}"/>
              </a:ext>
            </a:extLst>
          </p:cNvPr>
          <p:cNvSpPr/>
          <p:nvPr/>
        </p:nvSpPr>
        <p:spPr>
          <a:xfrm>
            <a:off x="3183117" y="5489563"/>
            <a:ext cx="1607959" cy="79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Niet commerciële dienstverlening </a:t>
            </a:r>
          </a:p>
          <a:p>
            <a:pPr algn="ctr"/>
            <a:endParaRPr lang="nl-NL" sz="1100" dirty="0"/>
          </a:p>
        </p:txBody>
      </p:sp>
      <p:sp>
        <p:nvSpPr>
          <p:cNvPr id="19" name="Gelijkbenige driehoek 18">
            <a:extLst>
              <a:ext uri="{FF2B5EF4-FFF2-40B4-BE49-F238E27FC236}">
                <a16:creationId xmlns:a16="http://schemas.microsoft.com/office/drawing/2014/main" id="{7F56270F-CBAE-4D7C-9F82-FCA3A46D51BB}"/>
              </a:ext>
            </a:extLst>
          </p:cNvPr>
          <p:cNvSpPr/>
          <p:nvPr/>
        </p:nvSpPr>
        <p:spPr>
          <a:xfrm>
            <a:off x="5111856" y="2674831"/>
            <a:ext cx="2558592" cy="2203466"/>
          </a:xfrm>
          <a:prstGeom prst="triangle">
            <a:avLst>
              <a:gd name="adj" fmla="val 454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Indien voldoende door naar les 2 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C570DC5-AB1E-4D9E-8F65-A052497D1C24}"/>
              </a:ext>
            </a:extLst>
          </p:cNvPr>
          <p:cNvCxnSpPr>
            <a:cxnSpLocks/>
            <a:stCxn id="7" idx="3"/>
            <a:endCxn id="18" idx="0"/>
          </p:cNvCxnSpPr>
          <p:nvPr/>
        </p:nvCxnSpPr>
        <p:spPr>
          <a:xfrm>
            <a:off x="3627093" y="4706721"/>
            <a:ext cx="360004" cy="782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93967D-FD02-43EC-8DD4-1B680FB2A895}"/>
              </a:ext>
            </a:extLst>
          </p:cNvPr>
          <p:cNvSpPr/>
          <p:nvPr/>
        </p:nvSpPr>
        <p:spPr>
          <a:xfrm>
            <a:off x="8588375" y="1328738"/>
            <a:ext cx="3276600" cy="1692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 Les 1 - KD:</a:t>
            </a:r>
          </a:p>
          <a:p>
            <a:pPr algn="ctr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B1-K1-W2: Verzorgt zakelijke communicatie: stemt de correspondentie af op huisstijl en doelgroep </a:t>
            </a:r>
          </a:p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6DD6381-66EB-4558-8FF4-470927A666F0}"/>
              </a:ext>
            </a:extLst>
          </p:cNvPr>
          <p:cNvSpPr/>
          <p:nvPr/>
        </p:nvSpPr>
        <p:spPr>
          <a:xfrm>
            <a:off x="8507173" y="3246675"/>
            <a:ext cx="3276600" cy="16921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Doelen</a:t>
            </a:r>
            <a:r>
              <a:rPr lang="en-US" dirty="0"/>
              <a:t> Les 1 :</a:t>
            </a:r>
          </a:p>
          <a:p>
            <a:pPr marL="285750" indent="-285750" algn="ctr">
              <a:buFontTx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 kent de kledingstijl van het bedrijf</a:t>
            </a:r>
          </a:p>
          <a:p>
            <a:pPr marL="285750" indent="-285750" algn="ctr">
              <a:buFontTx/>
              <a:buChar char="-"/>
            </a:pP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kent de verschil in stijl van verschillende bedrijven</a:t>
            </a:r>
          </a:p>
          <a:p>
            <a:pPr algn="ctr"/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358A0F9-CA61-44C1-9EFC-6106E66E1CE2}"/>
              </a:ext>
            </a:extLst>
          </p:cNvPr>
          <p:cNvCxnSpPr>
            <a:stCxn id="4" idx="3"/>
            <a:endCxn id="19" idx="1"/>
          </p:cNvCxnSpPr>
          <p:nvPr/>
        </p:nvCxnSpPr>
        <p:spPr>
          <a:xfrm>
            <a:off x="4791076" y="2716786"/>
            <a:ext cx="901836" cy="105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5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7ACD3-8F51-4A0E-9F42-FBBCB167A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6096000" cy="129222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</a:rPr>
              <a:t>Les 2 - Voorbereiding Pitch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35B182-1907-4409-8A85-1920EE9A5D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34163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3C22E33-04EA-404A-AD16-28495A2528DC}"/>
              </a:ext>
            </a:extLst>
          </p:cNvPr>
          <p:cNvSpPr/>
          <p:nvPr/>
        </p:nvSpPr>
        <p:spPr>
          <a:xfrm>
            <a:off x="751840" y="1859280"/>
            <a:ext cx="4998720" cy="1707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Theorie uitleg voorbereiding pitch.</a:t>
            </a:r>
          </a:p>
          <a:p>
            <a:pPr algn="ctr"/>
            <a:r>
              <a:rPr lang="nl-NL" dirty="0"/>
              <a:t>Voorbeeld van de docent van software </a:t>
            </a:r>
            <a:r>
              <a:rPr lang="nl-NL" dirty="0" err="1"/>
              <a:t>etc</a:t>
            </a:r>
            <a:r>
              <a:rPr lang="nl-NL" dirty="0"/>
              <a:t> 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Tweede onderdeel zoek films op het internet van een pitch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9F95D5B-E3A2-4631-BD9A-4DC452A8CF46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2169160" y="3566885"/>
            <a:ext cx="1082040" cy="54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5213AE74-DD6A-4D25-A70B-A3715B935E2E}"/>
              </a:ext>
            </a:extLst>
          </p:cNvPr>
          <p:cNvSpPr/>
          <p:nvPr/>
        </p:nvSpPr>
        <p:spPr>
          <a:xfrm>
            <a:off x="751840" y="4114800"/>
            <a:ext cx="2834640" cy="192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dirty="0"/>
              <a:t>Opdracht:</a:t>
            </a:r>
          </a:p>
          <a:p>
            <a:pPr algn="ctr"/>
            <a:r>
              <a:rPr lang="nl-NL" dirty="0"/>
              <a:t>Ga in tweetallen aan de slag. </a:t>
            </a:r>
          </a:p>
          <a:p>
            <a:pPr algn="ctr"/>
            <a:r>
              <a:rPr lang="nl-NL" dirty="0"/>
              <a:t>Schrijf een samenvatting welke criteria in de pitch moet terugkomen. Max </a:t>
            </a:r>
            <a:r>
              <a:rPr lang="nl-NL"/>
              <a:t>1 A4</a:t>
            </a:r>
          </a:p>
          <a:p>
            <a:pPr algn="ctr"/>
            <a:endParaRPr lang="nl-NL" dirty="0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A33C0065-D39F-4412-8743-9DEF7EB6033A}"/>
              </a:ext>
            </a:extLst>
          </p:cNvPr>
          <p:cNvCxnSpPr/>
          <p:nvPr/>
        </p:nvCxnSpPr>
        <p:spPr>
          <a:xfrm>
            <a:off x="3596640" y="4988560"/>
            <a:ext cx="208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FE3DEF24-1BBE-4561-A84A-72B7393C137C}"/>
              </a:ext>
            </a:extLst>
          </p:cNvPr>
          <p:cNvSpPr/>
          <p:nvPr/>
        </p:nvSpPr>
        <p:spPr>
          <a:xfrm>
            <a:off x="4754881" y="4384675"/>
            <a:ext cx="3515362" cy="168909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Indien voldoende door naar les 3</a:t>
            </a:r>
          </a:p>
          <a:p>
            <a:pPr algn="ctr"/>
            <a:endParaRPr lang="nl-NL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50E56BC-2C94-4039-8023-3AC069575938}"/>
              </a:ext>
            </a:extLst>
          </p:cNvPr>
          <p:cNvSpPr/>
          <p:nvPr/>
        </p:nvSpPr>
        <p:spPr>
          <a:xfrm>
            <a:off x="8486775" y="1219517"/>
            <a:ext cx="3276600" cy="1859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 Les 2 - KD:</a:t>
            </a:r>
          </a:p>
          <a:p>
            <a:pPr algn="ctr"/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B1-K1: Voert taken uit binnen de zakelijke dienstverlening:  een goede beheersing van het Nederlands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kan gesprekstechnieken toepassen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CC0552-ABA2-4343-9037-5CA8C6BA381B}"/>
              </a:ext>
            </a:extLst>
          </p:cNvPr>
          <p:cNvSpPr/>
          <p:nvPr/>
        </p:nvSpPr>
        <p:spPr>
          <a:xfrm>
            <a:off x="8486775" y="3203657"/>
            <a:ext cx="3276600" cy="2215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Doelen</a:t>
            </a:r>
            <a:r>
              <a:rPr lang="en-US" dirty="0"/>
              <a:t> Les 2 :</a:t>
            </a:r>
          </a:p>
          <a:p>
            <a:pPr marL="285750" indent="-285750" algn="ctr">
              <a:buFontTx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 kan de gewenste software gebruiken</a:t>
            </a:r>
          </a:p>
          <a:p>
            <a:pPr marL="285750" indent="-285750" algn="ctr">
              <a:buFontTx/>
              <a:buChar char="-"/>
            </a:pP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kent goede voorbeelden van een pitch</a:t>
            </a:r>
          </a:p>
          <a:p>
            <a:pPr marL="285750" indent="-285750" algn="ctr">
              <a:buFontTx/>
              <a:buChar char="-"/>
            </a:pP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heeft eigen criteria voor zijn Pitch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5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0619-EBD9-4BA7-87C5-7E0318FAD7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5019675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0000"/>
                </a:solidFill>
              </a:rPr>
              <a:t>Les 3 - Opnames pitch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D7A988-B939-4C88-9763-4D1D13ECCD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34163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03CAC55-3D9C-4EF0-872B-9C94C7C7A106}"/>
              </a:ext>
            </a:extLst>
          </p:cNvPr>
          <p:cNvSpPr/>
          <p:nvPr/>
        </p:nvSpPr>
        <p:spPr>
          <a:xfrm>
            <a:off x="915417" y="1629627"/>
            <a:ext cx="3923930" cy="1597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Opdracht: Leerlingen maken de video in duo’s in begeleiding van de docent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1928C3B2-3FE0-4F20-BD8D-07037FBEF8F7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flipH="1">
            <a:off x="2838396" y="3227608"/>
            <a:ext cx="38986" cy="1178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elijkbenige driehoek 10">
            <a:extLst>
              <a:ext uri="{FF2B5EF4-FFF2-40B4-BE49-F238E27FC236}">
                <a16:creationId xmlns:a16="http://schemas.microsoft.com/office/drawing/2014/main" id="{728E3ABE-321F-4363-B81B-80140FED8FF9}"/>
              </a:ext>
            </a:extLst>
          </p:cNvPr>
          <p:cNvSpPr/>
          <p:nvPr/>
        </p:nvSpPr>
        <p:spPr>
          <a:xfrm>
            <a:off x="1385934" y="4406435"/>
            <a:ext cx="2982896" cy="2202802"/>
          </a:xfrm>
          <a:prstGeom prst="triangle">
            <a:avLst>
              <a:gd name="adj" fmla="val 4869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Indien voldoende door naar Les 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862CE35-3F16-4D06-8F7E-320EB2C1B389}"/>
              </a:ext>
            </a:extLst>
          </p:cNvPr>
          <p:cNvSpPr/>
          <p:nvPr/>
        </p:nvSpPr>
        <p:spPr>
          <a:xfrm>
            <a:off x="8522078" y="1368571"/>
            <a:ext cx="3276600" cy="3227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 Les 2 - KD: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B1-K1-W4: Werkt aan producten/opdrachten binnen geld-, goederen- en informatie beweging: communiceert helder en afgestemd op de activiteit en de ontvanger en presenteert de plannen afgestemd op de doelgroep. 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9CD4653-FE62-4223-A78D-E5BAA0C3E629}"/>
              </a:ext>
            </a:extLst>
          </p:cNvPr>
          <p:cNvSpPr/>
          <p:nvPr/>
        </p:nvSpPr>
        <p:spPr>
          <a:xfrm>
            <a:off x="8486775" y="4808953"/>
            <a:ext cx="3276600" cy="171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 Les 3 :</a:t>
            </a:r>
          </a:p>
          <a:p>
            <a:pPr marL="285750" indent="-285750" algn="ctr">
              <a:buFontTx/>
              <a:buChar char="-"/>
            </a:pPr>
            <a:r>
              <a:rPr lang="en-US" dirty="0" err="1"/>
              <a:t>Ll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video pitch </a:t>
            </a:r>
            <a:r>
              <a:rPr lang="en-US" dirty="0" err="1"/>
              <a:t>maken</a:t>
            </a: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 err="1"/>
              <a:t>Ll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6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95862-0B84-441E-A757-8BA86CEA19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3571875" cy="2178050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Les 4 - </a:t>
            </a:r>
            <a:r>
              <a:rPr lang="nl-NL" dirty="0" err="1">
                <a:solidFill>
                  <a:srgbClr val="FF0000"/>
                </a:solidFill>
              </a:rPr>
              <a:t>Pitches</a:t>
            </a:r>
            <a:r>
              <a:rPr lang="nl-NL" dirty="0">
                <a:solidFill>
                  <a:srgbClr val="FF0000"/>
                </a:solidFill>
              </a:rPr>
              <a:t> uitwisselen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E5E827-AA58-40BC-8207-91A80C0537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03500"/>
            <a:ext cx="8824913" cy="341630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8889EC8-0533-4BA8-A33D-9F232AD513FA}"/>
              </a:ext>
            </a:extLst>
          </p:cNvPr>
          <p:cNvSpPr/>
          <p:nvPr/>
        </p:nvSpPr>
        <p:spPr>
          <a:xfrm>
            <a:off x="600028" y="2542496"/>
            <a:ext cx="4048217" cy="918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Studenten wisselen de video’s uit en geven elkaar feedback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B551C779-C06F-4F5D-A224-3E390BCFC486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024109" y="3461334"/>
            <a:ext cx="600028" cy="1669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0990C03D-5B74-4A47-82D9-B357EC02C27C}"/>
              </a:ext>
            </a:extLst>
          </p:cNvPr>
          <p:cNvSpPr/>
          <p:nvPr/>
        </p:nvSpPr>
        <p:spPr>
          <a:xfrm>
            <a:off x="257452" y="5032376"/>
            <a:ext cx="2938509" cy="1253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Expertise groep: Student die medestudenten kan helpen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E13A454-93D0-4669-9C93-908CC9E1882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648245" y="3001915"/>
            <a:ext cx="1456632" cy="1957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8FA15868-EC43-4EDB-A3D0-1D522FD8C387}"/>
              </a:ext>
            </a:extLst>
          </p:cNvPr>
          <p:cNvSpPr/>
          <p:nvPr/>
        </p:nvSpPr>
        <p:spPr>
          <a:xfrm>
            <a:off x="4790982" y="4927107"/>
            <a:ext cx="2610036" cy="163793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Door naar laatste stap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26E6D6-4649-4B0C-83BD-30AB1BD81892}"/>
              </a:ext>
            </a:extLst>
          </p:cNvPr>
          <p:cNvSpPr/>
          <p:nvPr/>
        </p:nvSpPr>
        <p:spPr>
          <a:xfrm>
            <a:off x="8514794" y="1388111"/>
            <a:ext cx="3276600" cy="3227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 Les 2 - KD: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B1-K1-W4: Werkt aan producten/opdrachten binnen geld-, goederen- en informatie beweging: communiceert helder en afgestemd op de activiteit en de ontvanger en presenteert de plannen afgestemd op de doelgroep. 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43B849-8523-4CFD-A790-A1333C083328}"/>
              </a:ext>
            </a:extLst>
          </p:cNvPr>
          <p:cNvSpPr/>
          <p:nvPr/>
        </p:nvSpPr>
        <p:spPr>
          <a:xfrm>
            <a:off x="8580485" y="4889506"/>
            <a:ext cx="3276600" cy="171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Doel Les 4 :</a:t>
            </a:r>
          </a:p>
          <a:p>
            <a:pPr marL="285750" indent="-285750" algn="ctr">
              <a:buFontTx/>
              <a:buChar char="-"/>
            </a:pPr>
            <a:r>
              <a:rPr lang="en-US" dirty="0" err="1"/>
              <a:t>Ll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feedback 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verwerken</a:t>
            </a:r>
            <a:endParaRPr lang="en-US" dirty="0"/>
          </a:p>
          <a:p>
            <a:pPr marL="285750" indent="-285750" algn="ctr">
              <a:buFontTx/>
              <a:buChar char="-"/>
            </a:pPr>
            <a:r>
              <a:rPr lang="en-US" dirty="0" err="1"/>
              <a:t>Ll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28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B47C948463A4BAE97D82A4F653D84" ma:contentTypeVersion="11" ma:contentTypeDescription="Een nieuw document maken." ma:contentTypeScope="" ma:versionID="6e2ff70397b37fcbdf51ca489f429144">
  <xsd:schema xmlns:xsd="http://www.w3.org/2001/XMLSchema" xmlns:xs="http://www.w3.org/2001/XMLSchema" xmlns:p="http://schemas.microsoft.com/office/2006/metadata/properties" xmlns:ns2="ef76f61e-6f58-4cab-998c-4da5db9104df" xmlns:ns3="85693708-8d70-4e44-bfa1-b0825239199a" targetNamespace="http://schemas.microsoft.com/office/2006/metadata/properties" ma:root="true" ma:fieldsID="bb8d45cff07e7f45799aeb1a9d18980e" ns2:_="" ns3:_="">
    <xsd:import namespace="ef76f61e-6f58-4cab-998c-4da5db9104df"/>
    <xsd:import namespace="85693708-8d70-4e44-bfa1-b0825239199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6f61e-6f58-4cab-998c-4da5db9104d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93708-8d70-4e44-bfa1-b082523919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ef76f61e-6f58-4cab-998c-4da5db9104df" xsi:nil="true"/>
    <CultureName xmlns="ef76f61e-6f58-4cab-998c-4da5db9104df" xsi:nil="true"/>
    <AppVersion xmlns="ef76f61e-6f58-4cab-998c-4da5db9104df" xsi:nil="true"/>
    <TeamsChannelId xmlns="ef76f61e-6f58-4cab-998c-4da5db9104df" xsi:nil="true"/>
    <NotebookType xmlns="ef76f61e-6f58-4cab-998c-4da5db9104d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AD72ED-1FF0-4432-8944-4511E28BF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76f61e-6f58-4cab-998c-4da5db9104df"/>
    <ds:schemaRef ds:uri="85693708-8d70-4e44-bfa1-b082523919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29E17-8188-47C9-B0C8-422C955D5419}">
  <ds:schemaRefs>
    <ds:schemaRef ds:uri="http://schemas.microsoft.com/office/2006/documentManagement/types"/>
    <ds:schemaRef ds:uri="ef76f61e-6f58-4cab-998c-4da5db9104df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85693708-8d70-4e44-bfa1-b0825239199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8D7CBC-55C7-4909-9B5D-2A4DEB660F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4449</TotalTime>
  <Words>1031</Words>
  <Application>Microsoft Office PowerPoint</Application>
  <PresentationFormat>Breedbeeld</PresentationFormat>
  <Paragraphs>198</Paragraphs>
  <Slides>12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Acrobat Document</vt:lpstr>
      <vt:lpstr>Sollicitatie video opdracht</vt:lpstr>
      <vt:lpstr>PowerPoint-presentatie</vt:lpstr>
      <vt:lpstr>Doelen vanuit het KD</vt:lpstr>
      <vt:lpstr>Opdracht/Beoordeling opties- moet aangevuld worden vanuit de opleiding</vt:lpstr>
      <vt:lpstr>PowerPoint-presentatie</vt:lpstr>
      <vt:lpstr>Les 1 voorbereiding stagegesprek</vt:lpstr>
      <vt:lpstr>Les 2 - Voorbereiding Pitch</vt:lpstr>
      <vt:lpstr>Les 3 - Opnames pitch</vt:lpstr>
      <vt:lpstr>Les 4 - Pitches uitwisselen </vt:lpstr>
      <vt:lpstr> Mogelijkheden voor beoordelen: Repetitie pitch</vt:lpstr>
      <vt:lpstr>Main Event: Take me out</vt:lpstr>
      <vt:lpstr>Voorstel Beoordelingsformulier – in te vullen van Opleiding met hulp van het bedrijf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Desiree Stronczek</dc:creator>
  <cp:lastModifiedBy>Marieke Kuijper</cp:lastModifiedBy>
  <cp:revision>44</cp:revision>
  <dcterms:created xsi:type="dcterms:W3CDTF">2022-01-13T10:13:03Z</dcterms:created>
  <dcterms:modified xsi:type="dcterms:W3CDTF">2022-04-26T15:34:39Z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0x01010092EB47C948463A4BAE97D82A4F653D84</vt:lpwstr>
  </property>
</Properties>
</file>